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96" r:id="rId8"/>
    <p:sldId id="297" r:id="rId9"/>
    <p:sldId id="310" r:id="rId10"/>
    <p:sldId id="312" r:id="rId11"/>
    <p:sldId id="307" r:id="rId12"/>
    <p:sldId id="308" r:id="rId13"/>
    <p:sldId id="298" r:id="rId14"/>
    <p:sldId id="306" r:id="rId15"/>
    <p:sldId id="309" r:id="rId16"/>
    <p:sldId id="311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13" r:id="rId25"/>
    <p:sldId id="268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7" r:id="rId41"/>
    <p:sldId id="285" r:id="rId42"/>
    <p:sldId id="286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58" r:id="rId52"/>
    <p:sldId id="259" r:id="rId53"/>
    <p:sldId id="261" r:id="rId54"/>
    <p:sldId id="262" r:id="rId55"/>
    <p:sldId id="263" r:id="rId56"/>
    <p:sldId id="264" r:id="rId57"/>
    <p:sldId id="270" r:id="rId5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31"/>
    <a:srgbClr val="00467A"/>
    <a:srgbClr val="1E6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98AB-BD26-4EBF-BAC6-990B648CF8F6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2DF-EE47-45FE-B7C9-546A5D87A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69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20.04.2025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20.04.2025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20.04.2025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BF29-9F60-4F5F-B8EC-2655AB37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V="1">
            <a:off x="-2" y="-2"/>
            <a:ext cx="12192002" cy="6858001"/>
          </a:xfrm>
          <a:prstGeom prst="rect">
            <a:avLst/>
          </a:prstGeom>
        </p:spPr>
      </p:pic>
      <p:sp>
        <p:nvSpPr>
          <p:cNvPr id="132" name="Заголовок 1"/>
          <p:cNvSpPr txBox="1"/>
          <p:nvPr/>
        </p:nvSpPr>
        <p:spPr>
          <a:xfrm>
            <a:off x="-186431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chemeClr val="accent1"/>
                </a:solidFill>
                <a:latin typeface="Impact"/>
              </a:rPr>
              <a:t>«</a:t>
            </a:r>
            <a:r>
              <a:rPr lang="en-US" sz="9600" b="0" strike="noStrike" cap="all" spc="797" dirty="0">
                <a:solidFill>
                  <a:schemeClr val="accent1"/>
                </a:solidFill>
                <a:latin typeface="Impact"/>
              </a:rPr>
              <a:t>CODE</a:t>
            </a:r>
            <a:r>
              <a:rPr lang="ru-RU" sz="9600" b="0" strike="noStrike" cap="all" spc="797" dirty="0">
                <a:solidFill>
                  <a:schemeClr val="accent1"/>
                </a:solidFill>
                <a:latin typeface="Impact"/>
              </a:rPr>
              <a:t>»</a:t>
            </a:r>
          </a:p>
          <a:p>
            <a:pPr algn="ctr">
              <a:lnSpc>
                <a:spcPct val="90000"/>
              </a:lnSpc>
            </a:pPr>
            <a:r>
              <a:rPr lang="ru-RU" sz="9600" cap="all" spc="797" dirty="0">
                <a:solidFill>
                  <a:schemeClr val="accent1"/>
                </a:solidFill>
                <a:latin typeface="Impact"/>
              </a:rPr>
              <a:t>СОЦИАЛЬНАЯ СЕТЬ</a:t>
            </a:r>
            <a:endParaRPr lang="en-US" sz="9600" b="0" strike="noStrike" spc="-1" dirty="0">
              <a:solidFill>
                <a:schemeClr val="accent1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745511" y="5154119"/>
            <a:ext cx="8044920" cy="1506391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 err="1">
                <a:solidFill>
                  <a:srgbClr val="FFFF00"/>
                </a:solidFill>
                <a:latin typeface="Gill Sans MT"/>
              </a:rPr>
              <a:t>АвторЫ</a:t>
            </a:r>
            <a:r>
              <a:rPr lang="ru-RU" sz="2000" b="1" strike="noStrike" cap="all" spc="398" dirty="0">
                <a:solidFill>
                  <a:srgbClr val="FFFF00"/>
                </a:solidFill>
                <a:latin typeface="Gill Sans MT"/>
              </a:rPr>
              <a:t>: </a:t>
            </a:r>
            <a:br>
              <a:rPr lang="ru-RU" sz="2000" b="1" strike="noStrike" cap="all" spc="398" dirty="0">
                <a:solidFill>
                  <a:srgbClr val="FFFF00"/>
                </a:solidFill>
                <a:latin typeface="Gill Sans MT"/>
              </a:rPr>
            </a:br>
            <a:r>
              <a:rPr lang="ru-RU" sz="2000" b="1" strike="noStrike" cap="all" spc="398" dirty="0">
                <a:solidFill>
                  <a:srgbClr val="FFFF00"/>
                </a:solidFill>
                <a:latin typeface="Gill Sans MT"/>
              </a:rPr>
              <a:t>Иванова Юлия Александровна</a:t>
            </a:r>
            <a:endParaRPr lang="ru-RU" sz="2000" b="1" cap="all" spc="398" dirty="0">
              <a:solidFill>
                <a:srgbClr val="FFFF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FFFF00"/>
                </a:solidFill>
                <a:latin typeface="Gill Sans MT"/>
              </a:rPr>
              <a:t>Русанов Андрей Сергеевич 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FFFF00"/>
                </a:solidFill>
                <a:latin typeface="Gill Sans MT"/>
              </a:rPr>
              <a:t>Муратов Богдан …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45A9-F5EC-0993-AEE6-C7161959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C89E04-E3EF-D264-6667-CD195831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8C2D5-4DEF-3274-339F-58273449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Настройки профиля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	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4CF86B2-34F3-31B5-FED4-F2C9BAB81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62" y="1137157"/>
            <a:ext cx="109531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Редактируемые поля: имя, аватар, фон, возраст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AD3952-4E06-A835-2A1B-CE4781FD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6" y="1851072"/>
            <a:ext cx="10761044" cy="44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7565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6A2A-76B2-5193-DDB5-C38A8F573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63ACC0-3F8D-2ECF-6A99-6BF7E250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6502A-772C-C74D-D1A4-888C224A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Лайки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2053A53-33DE-AF92-1322-54854F46C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13" y="1346932"/>
            <a:ext cx="109531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Список постов, которым пользователь поставил «лайк»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9B63A2-342D-CBC9-408A-F3476858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774"/>
            <a:ext cx="12192000" cy="38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1153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718F-022A-AFF5-6048-098D3471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9CC214-ED56-70EF-3D1C-70FD1B23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531A1-5FBD-5E91-96E6-CDAE3AD5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Чаты (список)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0E385B1-6FC5-ACC6-53E3-27931DA49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53" y="1184176"/>
            <a:ext cx="1047205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Список пользовательских чатов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Создать/удалить чат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Поиск по названию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E758E6-A508-34AB-894D-D2374B0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5089"/>
            <a:ext cx="12192000" cy="36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5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D78B-C7E9-D33C-882D-055C629B2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36F7A-B7CE-F4C9-59AF-FB808B83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63161-F52F-6A1C-515E-6CD23D2A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Перспективы развития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0A035A8-77ED-86E6-602D-A7137E6D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53" y="1451152"/>
            <a:ext cx="106653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Реализация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лайв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‑уведомлений 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WebSocket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Мобильное приложение (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ru-RU" altLang="ru-RU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Расширенные фильтры и рекомендации на 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Админ‑панель и модерация контента</a:t>
            </a:r>
          </a:p>
        </p:txBody>
      </p:sp>
      <p:pic>
        <p:nvPicPr>
          <p:cNvPr id="8" name="Рисунок 7" descr="Изображение выглядит как текст, Шрифт, снимок экрана, меню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94D94E-9811-376F-C2AB-811775FA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6" y="3821288"/>
            <a:ext cx="5210628" cy="27138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89478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54F27-EE0A-5A97-72AF-A0A44F23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47B42B-ACE3-3D5E-4F47-FA098D99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B1879-29B5-CBB9-90EE-168A769F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404‑страница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662FB8-ADF5-4C62-4F01-EC13460E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28" y="1642119"/>
            <a:ext cx="54285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Дружественный дизайн в стиле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AE3104-4233-B9A9-CD02-7270643A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093" y="849085"/>
            <a:ext cx="3104066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094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D18D-B0EF-F808-FE88-0A43B375C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B95D0C-51A7-DA87-FC70-D916245B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3B59D-508F-F043-28B6-40F2372E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05" y="25992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Личная страница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417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6ED01-E716-24A9-CA2B-237FB3C8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7F8A4D-D188-3912-6A81-179227E1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E1B2E9-A5A2-3794-3587-9B4F7A4D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5875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D5D5D-9569-06A9-B0ED-CE8FD0C1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A1691-AC89-4FF3-EF29-2FE2D630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A887A-353E-60A5-BF27-487BA34C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2566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1FC4-5F39-D37F-0BA3-A098D22A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534540-77B3-38C1-E6F1-50901F2E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60920-5903-CBB6-D22A-0D9F7683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027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C3CA-B11F-2CCD-4BEF-873BAAE13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7560F4-B276-E77F-DE96-0C19CA00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94336-2CF9-7F68-062C-B42762AF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1034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B2032D-3055-B8DC-9EFC-45C39C90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007040" y="999676"/>
            <a:ext cx="10177920" cy="748148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chemeClr val="accent1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chemeClr val="accent1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chemeClr val="accent1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3309257" y="346734"/>
            <a:ext cx="8724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</a:rPr>
              <a:t>Создать социальную сеть для общения пользователей с возможностью публикации постов, обмена сообщениями и управления друзьями.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71B69D-3643-DCC7-F09F-ADEA6360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18" y="2747500"/>
            <a:ext cx="7597296" cy="389006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CFAE-7784-CC99-15F6-C537C731D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5C51EF-7565-B3BE-FC5B-833F2711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03FE9-BD50-C520-7B8F-7C7699CE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7115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797B-0A00-F87A-A9E1-BFD1E270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430612-C307-7EA0-7325-C5A04494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1CF56-7E4D-BFB1-7455-A745B1E2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994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ABF0-78C6-AF24-A614-449545FD5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BEA46D-0EAC-43CC-00F7-10F7639D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34534-78EC-5DEE-B702-25211753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03" y="658092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Спасибо за внимание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!</a:t>
            </a:r>
            <a:endParaRPr lang="ru-RU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B10ABA-1944-DE61-A23B-F36A2222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12" y="1274385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192949420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set_view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размер клетки и их количество в клетчатом поле.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размечает клетчатое поле.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координаты клетки.</a:t>
            </a:r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BegingGame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начальную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endParaRPr lang="ru-RU" sz="36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380EA65-B0D3-4814-9C20-36AF37B2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1" y="3305664"/>
            <a:ext cx="5859294" cy="331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011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экран с уровнями, а так же отслеживает нажатия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138859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054360" y="1760873"/>
            <a:ext cx="10083277" cy="4210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готовит всё необходимое для запуска игрового цикла.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добавляет все спрайты необходимые для уровня в группы.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correct_levelMap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корректирует карту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рисует уровень.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display_message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сообщения на экране.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show_win_screen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победы.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show_resalt_screen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результатов.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show_lose_screen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 окна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51515660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LevelOne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первый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77821-CFFD-4D2D-A160-EC93510F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5" y="3000652"/>
            <a:ext cx="4503501" cy="3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543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LevelTwo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</a:t>
            </a:r>
            <a:r>
              <a:rPr lang="ru-RU" sz="3600" dirty="0">
                <a:ea typeface="Calibri" panose="020F0502020204030204" pitchFamily="34" charset="0"/>
                <a:cs typeface="Calibri" panose="020F0502020204030204" pitchFamily="34" charset="0"/>
              </a:rPr>
              <a:t>второй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4D3F1-A7AA-4ADB-8522-5D77B8DD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5" y="2898807"/>
            <a:ext cx="4886962" cy="3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315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LevelThree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третий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F6FC-6199-4C42-96D0-D2C7079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7" y="2982897"/>
            <a:ext cx="4532390" cy="30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575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B6CDAE-6F7A-F9CA-EFBE-119FFB1A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341311"/>
            <a:ext cx="10177920" cy="1491840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2174461"/>
            <a:ext cx="1017792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dirty="0">
                <a:solidFill>
                  <a:srgbClr val="FFFF00"/>
                </a:solidFill>
              </a:rPr>
              <a:t>Регистрация/авторизация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dirty="0">
                <a:solidFill>
                  <a:srgbClr val="FFFF00"/>
                </a:solidFill>
              </a:rPr>
              <a:t>Публикация и модерация постов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dirty="0">
                <a:solidFill>
                  <a:srgbClr val="FFFF00"/>
                </a:solidFill>
              </a:rPr>
              <a:t>Дружба, лайки, комментарии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ru-RU" altLang="ru-RU" dirty="0">
                <a:solidFill>
                  <a:srgbClr val="FFFF00"/>
                </a:solidFill>
              </a:rPr>
              <a:t>Мгновенные чаты и личные сообщения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</a:t>
            </a:r>
            <a:r>
              <a:rPr lang="en-US" sz="6000" dirty="0">
                <a:solidFill>
                  <a:srgbClr val="1E6455"/>
                </a:solidFill>
                <a:latin typeface="Consolas" panose="020B0609020204030204" pitchFamily="49" charset="0"/>
              </a:rPr>
              <a:t>Four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четвёртый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4" y="2989780"/>
            <a:ext cx="4625636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218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28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левого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правого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верхнего угла спрайта в клетках. 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нижнего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левый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правый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верхний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нижний край спрайта по переданной клетке</a:t>
            </a:r>
          </a:p>
        </p:txBody>
      </p:sp>
    </p:spTree>
    <p:extLst>
      <p:ext uri="{BB962C8B-B14F-4D97-AF65-F5344CB8AC3E}">
        <p14:creationId xmlns:p14="http://schemas.microsoft.com/office/powerpoint/2010/main" val="211836989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54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AnimatedSprite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79970" y="2193321"/>
            <a:ext cx="10820045" cy="282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анимацию.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play_animation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выбранную анимации.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cut_sheet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нарезает картинку на кадры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при необходимости разворачивает кадр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 – </a:t>
            </a:r>
            <a:r>
              <a:rPr lang="ru-RU" sz="2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анимацию.</a:t>
            </a:r>
          </a:p>
        </p:txBody>
      </p:sp>
    </p:spTree>
    <p:extLst>
      <p:ext uri="{BB962C8B-B14F-4D97-AF65-F5344CB8AC3E}">
        <p14:creationId xmlns:p14="http://schemas.microsoft.com/office/powerpoint/2010/main" val="155413877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000" dirty="0">
                <a:latin typeface="Impact" panose="020B0806030902050204" pitchFamily="34" charset="0"/>
              </a:rPr>
              <a:t>Функции класса</a:t>
            </a:r>
            <a:r>
              <a:rPr lang="en-US" sz="40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8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MovableGameSprite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356568"/>
            <a:ext cx="10440172" cy="476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change_direction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меняет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при необходимости разворачивает картинку спрайта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персонаж двигаться.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can_jump_through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прыгать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падение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process_jump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вспомогательная функция для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прыжок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спрайта.</a:t>
            </a:r>
          </a:p>
        </p:txBody>
      </p:sp>
    </p:spTree>
    <p:extLst>
      <p:ext uri="{BB962C8B-B14F-4D97-AF65-F5344CB8AC3E}">
        <p14:creationId xmlns:p14="http://schemas.microsoft.com/office/powerpoint/2010/main" val="13505744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Coin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механику сбора монет.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43" y="2989780"/>
            <a:ext cx="30837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447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8577429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находится ли рядом персонаж.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199" y="2051415"/>
            <a:ext cx="2222262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555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MagicDoor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открытия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691" y="2936261"/>
            <a:ext cx="7921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253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кнопки.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63" y="3753127"/>
            <a:ext cx="462563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294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1973" y="3753127"/>
            <a:ext cx="1734615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Функции класса</a:t>
            </a:r>
            <a:r>
              <a:rPr lang="en-US" sz="36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GorizontalDoor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3600" b="0" dirty="0">
                <a:solidFill>
                  <a:schemeClr val="tx2"/>
                </a:solidFill>
                <a:effectLst/>
                <a:latin typeface="Impact" panose="020B0806030902050204" pitchFamily="34" charset="0"/>
              </a:rPr>
              <a:t>и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VerticalDoor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привязку определенной кнопки или рычага к двери.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состояния привязанной кнопки или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3383" y="3093779"/>
            <a:ext cx="1027919" cy="30837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09B0C8-D7DC-4260-A1C3-1C15F3BA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27" y="5148645"/>
            <a:ext cx="3033557" cy="10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80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C25A52-7381-7B91-99C0-3AB8036A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  <a:latin typeface="Impact" panose="020B0806030902050204" pitchFamily="34" charset="0"/>
              </a:rPr>
              <a:t>Используемые технологии</a:t>
            </a:r>
            <a:r>
              <a:rPr lang="en-US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9420" y="3918196"/>
            <a:ext cx="2493389" cy="333021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30960" y="1574853"/>
            <a:ext cx="8114322" cy="3593160"/>
          </a:xfrm>
        </p:spPr>
        <p:txBody>
          <a:bodyPr/>
          <a:lstStyle/>
          <a:p>
            <a:pPr marL="1028700" indent="-5715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Backend: Flask, </a:t>
            </a:r>
            <a:r>
              <a:rPr lang="en-US" sz="3600" dirty="0" err="1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SQLAlchemy</a:t>
            </a:r>
            <a:r>
              <a:rPr lang="en-US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WTForms</a:t>
            </a:r>
            <a:r>
              <a:rPr lang="en-US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, Flask‑Login</a:t>
            </a:r>
          </a:p>
          <a:p>
            <a:pPr marL="1028700" indent="-5715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Frontend: HTML, CSS, JavaScript</a:t>
            </a:r>
          </a:p>
          <a:p>
            <a:pPr marL="1028700" indent="-5715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Управление пакетами: </a:t>
            </a:r>
            <a:r>
              <a:rPr lang="en-US" sz="3600" dirty="0">
                <a:solidFill>
                  <a:srgbClr val="FFFF00"/>
                </a:solidFill>
                <a:effectLst/>
                <a:latin typeface="+mn-lt"/>
                <a:cs typeface="Times New Roman" panose="02020603050405020304" pitchFamily="18" charset="0"/>
              </a:rPr>
              <a:t>pip 24.3.1</a:t>
            </a:r>
            <a:endParaRPr lang="ru-RU" sz="3600" dirty="0">
              <a:solidFill>
                <a:srgbClr val="FFFF00"/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729471" y="256053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22" y="5031878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42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840" y="4083728"/>
            <a:ext cx="2300998" cy="2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46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Spike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столкновение спрайта с шипами.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004" y="3501195"/>
            <a:ext cx="4625636" cy="2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02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Monsters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33" y="4275885"/>
            <a:ext cx="2017096" cy="2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064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585" y="3569635"/>
            <a:ext cx="2124240" cy="2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015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Robber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670" y="1934818"/>
            <a:ext cx="2162401" cy="2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280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BoxService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добовляет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коробку в список.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передвижение коробки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stay_on_box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стоит ли персонаж на коробке.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fallThroughBoxes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корректирует дистанцию персонажа, если тот падает на коробку (это необходимо потому, что коробка является движимым блоком, в следствии чего её невозможно отследить через карту уровня)</a:t>
            </a:r>
          </a:p>
        </p:txBody>
      </p:sp>
    </p:spTree>
    <p:extLst>
      <p:ext uri="{BB962C8B-B14F-4D97-AF65-F5344CB8AC3E}">
        <p14:creationId xmlns:p14="http://schemas.microsoft.com/office/powerpoint/2010/main" val="2471486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EndGame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конечную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720" y="3070014"/>
            <a:ext cx="5969873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36210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Ruls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правила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b="20396"/>
          <a:stretch/>
        </p:blipFill>
        <p:spPr>
          <a:xfrm>
            <a:off x="2131619" y="2704719"/>
            <a:ext cx="7249888" cy="3944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56464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Вспомогательные функции: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352359"/>
            <a:ext cx="9463628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load_image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загружает картинку.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активирована ли хотя бы одна кнопка из списка.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get_db_structure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структуру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validate_and_fix_data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создаёт базу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удаляет данные из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check_and_update_database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update_user_progress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обновляет прогресс пользователя в таблице </a:t>
            </a: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а также записывает результаты лучшего прохождения в таблицу пройденного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check_level_completion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проходил ли этот уровень пользователь.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get_level_info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предоставляет информацию о лучшем прохождении уровня. </a:t>
            </a:r>
          </a:p>
        </p:txBody>
      </p:sp>
    </p:spTree>
    <p:extLst>
      <p:ext uri="{BB962C8B-B14F-4D97-AF65-F5344CB8AC3E}">
        <p14:creationId xmlns:p14="http://schemas.microsoft.com/office/powerpoint/2010/main" val="356305230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0180B-3E04-4FE4-B87D-2D6060CC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3"/>
          <a:stretch/>
        </p:blipFill>
        <p:spPr>
          <a:xfrm>
            <a:off x="2582884" y="1874160"/>
            <a:ext cx="6518328" cy="434294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19E9-D9DA-738D-4E6A-54126D435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E8606-F243-9BCB-2C35-79DF38D2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4320B-D8D3-E8F7-1B2A-C0BA000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СТРОЕНИЕ ПРОГРАММЫ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56157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71F07-79AA-4093-9932-6B6C479E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3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65CE4-15EC-4C62-8DEB-3DD1866B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3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4E8D3-CE20-4659-8A31-92490528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3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4535B7-6AA1-4385-94BD-1FB92EF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17D7ED-35FC-4642-BB57-C0FCECCA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01" y="3143269"/>
            <a:ext cx="2869639" cy="12217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B8032-F86D-45E4-B2DD-6E933457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64" y="1370411"/>
            <a:ext cx="3202575" cy="13725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07D15-8138-455F-92DA-B1B9F6A5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94" y="3149207"/>
            <a:ext cx="3176845" cy="12769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F3BA-2FB8-4279-A391-12DD8F3DA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81" y="1385925"/>
            <a:ext cx="3462743" cy="13651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32C7F6-D99D-4DE0-8334-4CD72F3FF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83" y="4736906"/>
            <a:ext cx="7821961" cy="10826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C3E1DA-2F43-4DC1-AD8A-33478BD2B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469277"/>
            <a:ext cx="2520724" cy="27431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9E54A-E57B-4083-8916-A90F0D8C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Добавить новые сюжетные линии и персонажей с новыми механиками.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75DBF-2FAD-4618-8D13-23011679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665AF-E9E0-7378-A5C2-AEACA95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60A6A-4363-0BA2-A629-A86BA91F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48" y="1128240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33836098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5258-33EB-D265-D042-A53A969F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A20CC9-2C2A-67BA-24C5-D293A217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FE5C6-3144-6E48-A46A-79E93DBB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309556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Первый заход на сайт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 - </a:t>
            </a:r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авторизация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DE269C-62F8-695D-39AC-44FFBCC8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74" y="1412260"/>
            <a:ext cx="4433212" cy="50076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598003-DC81-B138-A5CD-56CD4BE2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933"/>
            <a:ext cx="12192000" cy="4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3929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7A01A-E689-6AEA-DD30-EA87E236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D44ADD-E08B-E29A-97D0-E62C01D5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F93C4-A24A-792D-877A-064C43C9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Лента (главная страница)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CD3A19-4BFE-AB57-8A49-A3A3C051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13" y="1069934"/>
            <a:ext cx="109531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Создать пост: описание, картинки, категория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Сортировка: дата / рекомендации / фильтры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Лайки, комментарии, редактирование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08A659-AC6B-119D-E2D9-1D98812E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3" y="3048490"/>
            <a:ext cx="10882494" cy="35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6389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CF50-016E-56F1-A67C-DD15B1808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17334B-9FCB-D5BB-C707-36573DDC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3D86A-780E-A34F-3985-9FA366EC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136620"/>
            <a:ext cx="4867933" cy="1125101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Личная страница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F3F194-0295-032C-87BD-7A04CF76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3" y="1297847"/>
            <a:ext cx="10577929" cy="534095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BAD93CF-4486-93D6-1156-2EE1C0ADA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154" y="97518"/>
            <a:ext cx="737890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Аватар, фон, имя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Список собственных постов</a:t>
            </a:r>
          </a:p>
        </p:txBody>
      </p:sp>
    </p:spTree>
    <p:extLst>
      <p:ext uri="{BB962C8B-B14F-4D97-AF65-F5344CB8AC3E}">
        <p14:creationId xmlns:p14="http://schemas.microsoft.com/office/powerpoint/2010/main" val="176078949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4A75-24B5-9F29-AF09-50C61DC4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99C398-7107-B854-1C77-7CFF1386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695A08-B8F7-1B2E-D02C-3A24259B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3" y="32405"/>
            <a:ext cx="10177920" cy="1491840"/>
          </a:xfrm>
        </p:spPr>
        <p:txBody>
          <a:bodyPr/>
          <a:lstStyle/>
          <a:p>
            <a:r>
              <a:rPr lang="ru-RU" sz="4800" dirty="0">
                <a:solidFill>
                  <a:schemeClr val="accent1"/>
                </a:solidFill>
                <a:latin typeface="Impact" panose="020B0806030902050204" pitchFamily="34" charset="0"/>
              </a:rPr>
              <a:t>Страница «Друзья»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ru-RU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F34F8AB-D002-6F4F-8D74-3AD79049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53" y="1111986"/>
            <a:ext cx="799835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Список друзей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Удалить/написать другу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Поиск по имени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A05414-1E8A-7524-8193-64A6025A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6400"/>
            <a:ext cx="12192000" cy="35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827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406</TotalTime>
  <Words>1450</Words>
  <Application>Microsoft Office PowerPoint</Application>
  <PresentationFormat>Широкоэкранный</PresentationFormat>
  <Paragraphs>189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55</vt:i4>
      </vt:variant>
    </vt:vector>
  </HeadingPairs>
  <TitlesOfParts>
    <vt:vector size="66" baseType="lpstr">
      <vt:lpstr>Arial</vt:lpstr>
      <vt:lpstr>Calibri</vt:lpstr>
      <vt:lpstr>Consolas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технологии:</vt:lpstr>
      <vt:lpstr>СТРОЕНИЕ ПРОГРАММЫ:</vt:lpstr>
      <vt:lpstr>Первый заход на сайт - авторизация</vt:lpstr>
      <vt:lpstr>Лента (главная страница)</vt:lpstr>
      <vt:lpstr>Личная страница:</vt:lpstr>
      <vt:lpstr>Страница «Друзья»:</vt:lpstr>
      <vt:lpstr>Настройки профиля: </vt:lpstr>
      <vt:lpstr>Лайки:</vt:lpstr>
      <vt:lpstr>Чаты (список):</vt:lpstr>
      <vt:lpstr>Перспективы развития:</vt:lpstr>
      <vt:lpstr>404‑страница:</vt:lpstr>
      <vt:lpstr>Личная страница:</vt:lpstr>
      <vt:lpstr>СТРОЕНИЕ ПРОГРАММЫ:</vt:lpstr>
      <vt:lpstr>СТРОЕНИЕ ПРОГРАММЫ:</vt:lpstr>
      <vt:lpstr>СТРОЕНИЕ ПРОГРАММЫ:</vt:lpstr>
      <vt:lpstr>СТРОЕНИЕ ПРОГРАММЫ:</vt:lpstr>
      <vt:lpstr>СТРОЕНИЕ ПРОГРАММЫ:</vt:lpstr>
      <vt:lpstr>СТРОЕНИЕ ПРОГРАММЫ:</vt:lpstr>
      <vt:lpstr>Спасибо за внимание!</vt:lpstr>
      <vt:lpstr>Функции класса Board </vt:lpstr>
      <vt:lpstr>Функции класса BegingGame </vt:lpstr>
      <vt:lpstr>Функции класса Levels </vt:lpstr>
      <vt:lpstr>Функции класса Level </vt:lpstr>
      <vt:lpstr>Функции класса LevelOne </vt:lpstr>
      <vt:lpstr>Функции класса LevelTwo </vt:lpstr>
      <vt:lpstr>Функции класса LevelThree </vt:lpstr>
      <vt:lpstr>Функции класса LeveFour </vt:lpstr>
      <vt:lpstr>Функции класса GameSprite </vt:lpstr>
      <vt:lpstr>Функции класса AnimatedSprite </vt:lpstr>
      <vt:lpstr>Функции класса MovableGameSprite </vt:lpstr>
      <vt:lpstr>Функции класса Coin </vt:lpstr>
      <vt:lpstr>Функции класса Door </vt:lpstr>
      <vt:lpstr>Функции класса MagicDoor </vt:lpstr>
      <vt:lpstr>Функции класса Button </vt:lpstr>
      <vt:lpstr>Функции класса Lever </vt:lpstr>
      <vt:lpstr>Функции класса GorizontalDoor и VerticalDoor </vt:lpstr>
      <vt:lpstr>Функции класса Box </vt:lpstr>
      <vt:lpstr>Функции класса Spike </vt:lpstr>
      <vt:lpstr>Функции класса Monsters </vt:lpstr>
      <vt:lpstr>Функции класса Mag </vt:lpstr>
      <vt:lpstr>Функции класса Robber </vt:lpstr>
      <vt:lpstr>Функции класса BoxService </vt:lpstr>
      <vt:lpstr>Функции класса EndGame </vt:lpstr>
      <vt:lpstr>Функции класса Ruls </vt:lpstr>
      <vt:lpstr>Вспомогательные функции: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togko12345@gmail.com</cp:lastModifiedBy>
  <cp:revision>52</cp:revision>
  <dcterms:created xsi:type="dcterms:W3CDTF">2025-01-16T09:51:19Z</dcterms:created>
  <dcterms:modified xsi:type="dcterms:W3CDTF">2025-04-20T16:25:38Z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